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7" r:id="rId3"/>
    <p:sldId id="258" r:id="rId4"/>
    <p:sldId id="259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>
        <p:scale>
          <a:sx n="81" d="100"/>
          <a:sy n="81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B5496-BC2F-4DE6-8C0F-802ACA19AF5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B2AAA-D8B7-46E9-88BC-ED179E3F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0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B2AAA-D8B7-46E9-88BC-ED179E3FBF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9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6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4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7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3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3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5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0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3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0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0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1413E-B239-4304-A079-DCFC60036B1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B6A04-CC17-4F82-A90B-FC3D08B5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rlv.zcache.com/orange_and_white_gingham_tablecloth_manualwwtablecloth-raa610d244a1d47c194bac985f4165476_zkb6q_324.jpg?rlvnet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2" t="14876" r="15304" b="15312"/>
          <a:stretch/>
        </p:blipFill>
        <p:spPr bwMode="auto">
          <a:xfrm rot="2716915">
            <a:off x="3599638" y="3628693"/>
            <a:ext cx="2059658" cy="205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030" y="4072153"/>
            <a:ext cx="1213534" cy="1201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onut 9"/>
          <p:cNvSpPr/>
          <p:nvPr/>
        </p:nvSpPr>
        <p:spPr>
          <a:xfrm>
            <a:off x="3685275" y="3742591"/>
            <a:ext cx="1861045" cy="1861045"/>
          </a:xfrm>
          <a:prstGeom prst="donut">
            <a:avLst>
              <a:gd name="adj" fmla="val 17097"/>
            </a:avLst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18213" y="3954577"/>
            <a:ext cx="1395167" cy="1223414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Power of Change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6622" y="4083155"/>
            <a:ext cx="1578349" cy="1384045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•   50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₵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Challenge   •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pic>
        <p:nvPicPr>
          <p:cNvPr id="14" name="Picture 6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34391"/>
          <a:stretch/>
        </p:blipFill>
        <p:spPr bwMode="auto">
          <a:xfrm>
            <a:off x="5665322" y="3768773"/>
            <a:ext cx="321563" cy="184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4" r="50000"/>
          <a:stretch/>
        </p:blipFill>
        <p:spPr bwMode="auto">
          <a:xfrm>
            <a:off x="3262924" y="3768773"/>
            <a:ext cx="342301" cy="184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4670461" y="4946847"/>
            <a:ext cx="179970" cy="17997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50000"/>
              </a:srgb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1"/>
          <p:cNvSpPr txBox="1"/>
          <p:nvPr/>
        </p:nvSpPr>
        <p:spPr>
          <a:xfrm>
            <a:off x="917020" y="986144"/>
            <a:ext cx="733245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b="1" spc="-300" dirty="0" smtClean="0">
                <a:solidFill>
                  <a:srgbClr val="F79646"/>
                </a:solidFill>
                <a:latin typeface="Arial Black" pitchFamily="34" charset="0"/>
              </a:rPr>
              <a:t>C</a:t>
            </a:r>
            <a:r>
              <a:rPr lang="en-US" sz="7200" b="1" spc="-300" dirty="0" smtClean="0">
                <a:solidFill>
                  <a:srgbClr val="F79646"/>
                </a:solidFill>
                <a:latin typeface="Arial Black" pitchFamily="34" charset="0"/>
              </a:rPr>
              <a:t>HALLENGE?</a:t>
            </a:r>
            <a:endParaRPr kumimoji="0" lang="en-US" sz="7200" b="1" i="0" u="none" strike="noStrike" kern="1200" cap="none" spc="-30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2407221" y="1125406"/>
            <a:ext cx="48742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spc="-150" dirty="0">
                <a:latin typeface="Arial Black" pitchFamily="34" charset="0"/>
              </a:rPr>
              <a:t>u</a:t>
            </a:r>
            <a:r>
              <a:rPr lang="en-US" sz="6600" spc="-150" dirty="0" smtClean="0">
                <a:latin typeface="Arial Black" pitchFamily="34" charset="0"/>
              </a:rPr>
              <a:t>p for a</a:t>
            </a:r>
            <a:endParaRPr lang="en-US" sz="6600" spc="-150" dirty="0">
              <a:latin typeface="Arial Black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32447" y="1118937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90254" y="4921674"/>
            <a:ext cx="3545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50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₵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58494" y="5842337"/>
            <a:ext cx="30855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Presentation to Faculty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Christi Lee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September 2016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rlv.zcache.com/orange_and_white_gingham_tablecloth_manualwwtablecloth-raa610d244a1d47c194bac985f4165476_zkb6q_324.jpg?rlvnet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2" t="14876" r="15304" b="15312"/>
          <a:stretch/>
        </p:blipFill>
        <p:spPr bwMode="auto">
          <a:xfrm rot="2716915">
            <a:off x="7498155" y="430434"/>
            <a:ext cx="1074992" cy="107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34391"/>
          <a:stretch/>
        </p:blipFill>
        <p:spPr bwMode="auto">
          <a:xfrm>
            <a:off x="8576292" y="503546"/>
            <a:ext cx="167833" cy="96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4" r="50000"/>
          <a:stretch/>
        </p:blipFill>
        <p:spPr bwMode="auto">
          <a:xfrm>
            <a:off x="7322415" y="503546"/>
            <a:ext cx="178656" cy="96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28" y="661889"/>
            <a:ext cx="633377" cy="62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nut 6"/>
          <p:cNvSpPr/>
          <p:nvPr/>
        </p:nvSpPr>
        <p:spPr>
          <a:xfrm>
            <a:off x="7542852" y="489881"/>
            <a:ext cx="971330" cy="971331"/>
          </a:xfrm>
          <a:prstGeom prst="donut">
            <a:avLst>
              <a:gd name="adj" fmla="val 17097"/>
            </a:avLst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7664428" y="600522"/>
            <a:ext cx="728176" cy="638534"/>
          </a:xfrm>
          <a:prstGeom prst="rect">
            <a:avLst/>
          </a:prstGeom>
          <a:noFill/>
        </p:spPr>
        <p:txBody>
          <a:bodyPr spcFirstLastPara="1" wrap="none" numCol="1" rtlCol="0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Power of Change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7616624" y="667631"/>
            <a:ext cx="823784" cy="722371"/>
          </a:xfrm>
          <a:prstGeom prst="rect">
            <a:avLst/>
          </a:prstGeom>
          <a:noFill/>
        </p:spPr>
        <p:txBody>
          <a:bodyPr spcFirstLastPara="1" wrap="none" numCol="1" rtlCol="0">
            <a:prstTxWarp prst="textArchDown">
              <a:avLst/>
            </a:prstTxWarp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•   50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₵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Challenge   •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070339" y="1128491"/>
            <a:ext cx="71718" cy="71718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50000"/>
              </a:srgb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30"/>
          <p:cNvSpPr txBox="1"/>
          <p:nvPr/>
        </p:nvSpPr>
        <p:spPr>
          <a:xfrm>
            <a:off x="7974155" y="1085688"/>
            <a:ext cx="2760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50</a:t>
            </a:r>
            <a:r>
              <a:rPr kumimoji="0" lang="en-US" sz="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₵</a:t>
            </a:r>
            <a:endParaRPr kumimoji="0" lang="en-US" sz="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72494" y="0"/>
            <a:ext cx="59588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b="1" spc="-300" dirty="0" smtClean="0">
                <a:solidFill>
                  <a:srgbClr val="F79646"/>
                </a:solidFill>
                <a:latin typeface="Arial Black" pitchFamily="34" charset="0"/>
              </a:rPr>
              <a:t>C</a:t>
            </a:r>
            <a:r>
              <a:rPr lang="en-US" sz="7200" b="1" spc="600" dirty="0" smtClean="0">
                <a:solidFill>
                  <a:srgbClr val="F79646"/>
                </a:solidFill>
                <a:latin typeface="Arial Black" pitchFamily="34" charset="0"/>
              </a:rPr>
              <a:t>HANGE</a:t>
            </a:r>
            <a:endParaRPr kumimoji="0" lang="en-US" sz="7200" b="1" i="0" u="none" strike="noStrike" kern="1200" cap="none" spc="60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1715771" y="160004"/>
            <a:ext cx="48742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spc="-300" dirty="0">
                <a:latin typeface="Arial Black" pitchFamily="34" charset="0"/>
              </a:rPr>
              <a:t>p</a:t>
            </a:r>
            <a:r>
              <a:rPr lang="en-US" sz="6600" spc="-300" dirty="0" smtClean="0">
                <a:latin typeface="Arial Black" pitchFamily="34" charset="0"/>
              </a:rPr>
              <a:t>ower of</a:t>
            </a:r>
            <a:endParaRPr lang="en-US" sz="6600" spc="-300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2494" y="1854703"/>
            <a:ext cx="8751190" cy="47089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goal</a:t>
            </a:r>
            <a:endParaRPr lang="en-US" sz="2000" b="1" i="1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obilize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students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philanthropy </a:t>
            </a:r>
            <a:r>
              <a:rPr lang="en-US" sz="1800" i="1" u="sng" dirty="0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promote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awareness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of domestic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hunger</a:t>
            </a:r>
          </a:p>
          <a:p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Why teens?</a:t>
            </a:r>
          </a:p>
          <a:p>
            <a:pPr marL="512763" lvl="1" indent="-265113" defTabSz="914400">
              <a:buFont typeface="Calibri" panose="020F0502020204030204" pitchFamily="34" charset="0"/>
              <a:buChar char="—"/>
              <a:defRPr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Teen empowerment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– show adults that teens can make a difference</a:t>
            </a:r>
          </a:p>
          <a:p>
            <a:pPr marL="512763" lvl="1" indent="-265113" defTabSz="914400">
              <a:buFont typeface="Calibri" panose="020F0502020204030204" pitchFamily="34" charset="0"/>
              <a:buChar char="—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Easier to solicit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many to give a little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than a few to give a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lot</a:t>
            </a:r>
          </a:p>
          <a:p>
            <a:pPr marL="512763" lvl="1" indent="-265113" defTabSz="914400">
              <a:buFont typeface="Calibri" panose="020F0502020204030204" pitchFamily="34" charset="0"/>
              <a:buChar char="—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Encourage as many students to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donate at least 50 cents</a:t>
            </a:r>
          </a:p>
          <a:p>
            <a:pPr marL="512763" lvl="1" indent="-265113" defTabSz="914400">
              <a:buFont typeface="Calibri" panose="020F0502020204030204" pitchFamily="34" charset="0"/>
              <a:buChar char="—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With 10 participating MA schools, the potential to raise $500 to $1,000 per school, or </a:t>
            </a:r>
            <a:r>
              <a:rPr lang="en-US" sz="1800" i="1" u="sng" dirty="0" smtClean="0">
                <a:solidFill>
                  <a:schemeClr val="bg1">
                    <a:lumMod val="50000"/>
                  </a:schemeClr>
                </a:solidFill>
              </a:rPr>
              <a:t>collectively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$5,000 to $10,000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for hunger relief</a:t>
            </a:r>
          </a:p>
          <a:p>
            <a:pPr marL="115888" lvl="0" indent="-115888" defTabSz="914400"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5888" lvl="0" indent="-115888" defTabSz="914400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Why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hunger?</a:t>
            </a:r>
          </a:p>
          <a:p>
            <a:pPr marL="512763" lvl="1" indent="-265113" defTabSz="914400">
              <a:buFont typeface="Calibri" panose="020F0502020204030204" pitchFamily="34" charset="0"/>
              <a:buChar char="—"/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1 in 9 people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 in Eastern MA is food insecure</a:t>
            </a:r>
          </a:p>
          <a:p>
            <a:pPr marL="512763" lvl="1" indent="-265113" defTabSz="914400">
              <a:buFont typeface="Calibri" panose="020F0502020204030204" pitchFamily="34" charset="0"/>
              <a:buChar char="—"/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125,000 children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are at risk – that’s 1 in 4</a:t>
            </a:r>
          </a:p>
          <a:p>
            <a:pPr marL="512763" lvl="1" indent="-265113" defTabSz="914400">
              <a:buFont typeface="Calibri" panose="020F0502020204030204" pitchFamily="34" charset="0"/>
              <a:buChar char="—"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Immediate impact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– 50 cents can provide 1-1/2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meals</a:t>
            </a:r>
          </a:p>
          <a:p>
            <a:pPr marL="512763" lvl="1" indent="-265113" defTabSz="914400">
              <a:buFont typeface="Calibri" panose="020F0502020204030204" pitchFamily="34" charset="0"/>
              <a:buChar char="—"/>
              <a:defRPr/>
            </a:pPr>
            <a:endParaRPr lang="en-US" sz="1800" b="1" dirty="0">
              <a:solidFill>
                <a:schemeClr val="bg1">
                  <a:lumMod val="65000"/>
                </a:schemeClr>
              </a:solidFill>
            </a:endParaRPr>
          </a:p>
          <a:p>
            <a:pPr marL="120650" lvl="1" indent="-120650" defTabSz="9144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79646"/>
                </a:solidFill>
                <a:latin typeface="Arial Black" pitchFamily="34" charset="0"/>
              </a:rPr>
              <a:t>MAKE </a:t>
            </a:r>
            <a:r>
              <a:rPr lang="en-US" sz="2800" b="1" dirty="0">
                <a:latin typeface="Arial Black" pitchFamily="34" charset="0"/>
              </a:rPr>
              <a:t>a </a:t>
            </a:r>
            <a:r>
              <a:rPr lang="en-US" sz="2800" b="1" dirty="0" smtClean="0">
                <a:latin typeface="Arial Black" pitchFamily="34" charset="0"/>
              </a:rPr>
              <a:t>difference</a:t>
            </a:r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7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rlv.zcache.com/orange_and_white_gingham_tablecloth_manualwwtablecloth-raa610d244a1d47c194bac985f4165476_zkb6q_324.jpg?rlvnet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2" t="14876" r="15304" b="15312"/>
          <a:stretch/>
        </p:blipFill>
        <p:spPr bwMode="auto">
          <a:xfrm rot="2716915">
            <a:off x="7498155" y="430434"/>
            <a:ext cx="1074992" cy="107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34391"/>
          <a:stretch/>
        </p:blipFill>
        <p:spPr bwMode="auto">
          <a:xfrm>
            <a:off x="8576292" y="503546"/>
            <a:ext cx="167833" cy="96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4" r="50000"/>
          <a:stretch/>
        </p:blipFill>
        <p:spPr bwMode="auto">
          <a:xfrm>
            <a:off x="7322415" y="503546"/>
            <a:ext cx="178656" cy="96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28" y="661889"/>
            <a:ext cx="633377" cy="62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nut 6"/>
          <p:cNvSpPr/>
          <p:nvPr/>
        </p:nvSpPr>
        <p:spPr>
          <a:xfrm>
            <a:off x="7542852" y="489881"/>
            <a:ext cx="971330" cy="971331"/>
          </a:xfrm>
          <a:prstGeom prst="donut">
            <a:avLst>
              <a:gd name="adj" fmla="val 17097"/>
            </a:avLst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7664428" y="600522"/>
            <a:ext cx="728176" cy="638534"/>
          </a:xfrm>
          <a:prstGeom prst="rect">
            <a:avLst/>
          </a:prstGeom>
          <a:noFill/>
        </p:spPr>
        <p:txBody>
          <a:bodyPr spcFirstLastPara="1" wrap="none" numCol="1" rtlCol="0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Power of Change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7616624" y="667631"/>
            <a:ext cx="823784" cy="722371"/>
          </a:xfrm>
          <a:prstGeom prst="rect">
            <a:avLst/>
          </a:prstGeom>
          <a:noFill/>
        </p:spPr>
        <p:txBody>
          <a:bodyPr spcFirstLastPara="1" wrap="none" numCol="1" rtlCol="0">
            <a:prstTxWarp prst="textArchDown">
              <a:avLst/>
            </a:prstTxWarp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•   50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₵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Challenge   •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070339" y="1128491"/>
            <a:ext cx="71718" cy="71718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50000"/>
              </a:srgb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30"/>
          <p:cNvSpPr txBox="1"/>
          <p:nvPr/>
        </p:nvSpPr>
        <p:spPr>
          <a:xfrm>
            <a:off x="7974155" y="1085688"/>
            <a:ext cx="2760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50</a:t>
            </a:r>
            <a:r>
              <a:rPr kumimoji="0" lang="en-US" sz="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₵</a:t>
            </a:r>
            <a:endParaRPr kumimoji="0" lang="en-US" sz="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72494" y="0"/>
            <a:ext cx="72489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b="1" spc="-300" dirty="0" smtClean="0">
                <a:solidFill>
                  <a:srgbClr val="F79646"/>
                </a:solidFill>
                <a:latin typeface="Arial Black" pitchFamily="34" charset="0"/>
              </a:rPr>
              <a:t>C</a:t>
            </a:r>
            <a:r>
              <a:rPr lang="en-US" sz="7200" b="1" spc="-300" dirty="0" smtClean="0">
                <a:solidFill>
                  <a:srgbClr val="F79646"/>
                </a:solidFill>
                <a:latin typeface="Arial Black" pitchFamily="34" charset="0"/>
              </a:rPr>
              <a:t>HALLENGE</a:t>
            </a:r>
            <a:endParaRPr kumimoji="0" lang="en-US" sz="7200" b="1" i="0" u="none" strike="noStrike" kern="1200" cap="none" spc="-30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1715771" y="160004"/>
            <a:ext cx="48742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spc="-300" dirty="0" smtClean="0">
                <a:latin typeface="Arial Black" pitchFamily="34" charset="0"/>
              </a:rPr>
              <a:t>50 cent</a:t>
            </a:r>
            <a:endParaRPr lang="en-US" sz="6600" spc="-300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8092" y="1999082"/>
            <a:ext cx="8316033" cy="46474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what?</a:t>
            </a:r>
            <a:endParaRPr lang="en-US" sz="2000" b="1" i="1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Over 3-week period, </a:t>
            </a:r>
            <a:r>
              <a:rPr lang="en-US" sz="2800" b="1" spc="-150" dirty="0" smtClean="0">
                <a:solidFill>
                  <a:srgbClr val="F79646"/>
                </a:solidFill>
                <a:latin typeface="Arial Black" pitchFamily="34" charset="0"/>
              </a:rPr>
              <a:t>OCT/NOV </a:t>
            </a:r>
            <a:r>
              <a:rPr lang="en-US" sz="2800" b="1" spc="-150" dirty="0" smtClean="0">
                <a:latin typeface="Arial Black" pitchFamily="34" charset="0"/>
              </a:rPr>
              <a:t>X – Y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(or such other time frame to be determined by each school), run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50 cent Challenge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Use fun competition and social media to spur awareness and action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 teens and faculty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donate at least 50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cents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 fight hunger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115888" indent="-115888" defTabSz="914400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F79646"/>
                </a:solidFill>
                <a:latin typeface="Arial Black" pitchFamily="34" charset="0"/>
              </a:rPr>
              <a:t>CHALLENGE </a:t>
            </a:r>
            <a:r>
              <a:rPr lang="en-US" sz="2800" b="1" dirty="0">
                <a:latin typeface="Arial Black" pitchFamily="34" charset="0"/>
              </a:rPr>
              <a:t>each other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20650" lvl="1" indent="-120650" defTabSz="9144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Competing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with other MA schools 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0650" lvl="1" indent="-120650" defTabSz="9144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School with either highest total raised or highest average per student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wins the title of “Top Donor School”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and bragging rights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0650" lvl="1" indent="-120650" defTabSz="9144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Let’s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set a high bar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  <a:p>
            <a:pPr marL="120650" lvl="1" indent="-120650" defTabSz="9144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20650" lvl="1" indent="-120650" defTabSz="9144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All proceeds will be donated to regional food banks.</a:t>
            </a:r>
          </a:p>
        </p:txBody>
      </p:sp>
    </p:spTree>
    <p:extLst>
      <p:ext uri="{BB962C8B-B14F-4D97-AF65-F5344CB8AC3E}">
        <p14:creationId xmlns:p14="http://schemas.microsoft.com/office/powerpoint/2010/main" val="34266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 rot="16200000">
            <a:off x="4618121" y="452445"/>
            <a:ext cx="1787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00" spc="-300" dirty="0" smtClean="0">
                <a:latin typeface="Arial Black" pitchFamily="34" charset="0"/>
              </a:rPr>
              <a:t>now</a:t>
            </a:r>
            <a:endParaRPr lang="en-US" sz="5200" spc="-300" dirty="0">
              <a:latin typeface="Arial Black" pitchFamily="34" charset="0"/>
            </a:endParaRPr>
          </a:p>
        </p:txBody>
      </p:sp>
      <p:pic>
        <p:nvPicPr>
          <p:cNvPr id="7" name="Picture 6" descr="http://rlv.zcache.com/orange_and_white_gingham_tablecloth_manualwwtablecloth-raa610d244a1d47c194bac985f4165476_zkb6q_324.jpg?rlvnet=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2" t="14876" r="15304" b="15312"/>
          <a:stretch/>
        </p:blipFill>
        <p:spPr bwMode="auto">
          <a:xfrm rot="2716915">
            <a:off x="7486123" y="430434"/>
            <a:ext cx="1074992" cy="107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34391"/>
          <a:stretch/>
        </p:blipFill>
        <p:spPr bwMode="auto">
          <a:xfrm>
            <a:off x="8564260" y="503546"/>
            <a:ext cx="167833" cy="96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4" r="50000"/>
          <a:stretch/>
        </p:blipFill>
        <p:spPr bwMode="auto">
          <a:xfrm>
            <a:off x="7310383" y="503546"/>
            <a:ext cx="178656" cy="96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796" y="661889"/>
            <a:ext cx="633377" cy="62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onut 10"/>
          <p:cNvSpPr/>
          <p:nvPr/>
        </p:nvSpPr>
        <p:spPr>
          <a:xfrm>
            <a:off x="7530820" y="489881"/>
            <a:ext cx="971330" cy="971331"/>
          </a:xfrm>
          <a:prstGeom prst="donut">
            <a:avLst>
              <a:gd name="adj" fmla="val 17097"/>
            </a:avLst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28"/>
          <p:cNvSpPr txBox="1"/>
          <p:nvPr/>
        </p:nvSpPr>
        <p:spPr>
          <a:xfrm>
            <a:off x="7652396" y="600522"/>
            <a:ext cx="728176" cy="638534"/>
          </a:xfrm>
          <a:prstGeom prst="rect">
            <a:avLst/>
          </a:prstGeom>
          <a:noFill/>
        </p:spPr>
        <p:txBody>
          <a:bodyPr spcFirstLastPara="1" wrap="none" numCol="1" rtlCol="0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Power of Change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sp>
        <p:nvSpPr>
          <p:cNvPr id="13" name="TextBox 29"/>
          <p:cNvSpPr txBox="1"/>
          <p:nvPr/>
        </p:nvSpPr>
        <p:spPr>
          <a:xfrm>
            <a:off x="7604592" y="667631"/>
            <a:ext cx="823784" cy="722371"/>
          </a:xfrm>
          <a:prstGeom prst="rect">
            <a:avLst/>
          </a:prstGeom>
          <a:noFill/>
        </p:spPr>
        <p:txBody>
          <a:bodyPr spcFirstLastPara="1" wrap="none" numCol="1" rtlCol="0">
            <a:prstTxWarp prst="textArchDown">
              <a:avLst/>
            </a:prstTxWarp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•   50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₵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Challenge   •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058307" y="1128491"/>
            <a:ext cx="71718" cy="71718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50000"/>
              </a:srgb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30"/>
          <p:cNvSpPr txBox="1"/>
          <p:nvPr/>
        </p:nvSpPr>
        <p:spPr>
          <a:xfrm>
            <a:off x="7962123" y="1085688"/>
            <a:ext cx="2760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50</a:t>
            </a:r>
            <a:r>
              <a:rPr kumimoji="0" lang="en-US" sz="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₵</a:t>
            </a:r>
            <a:endParaRPr kumimoji="0" lang="en-US" sz="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60462" y="0"/>
            <a:ext cx="72489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b="1" spc="-300" dirty="0" smtClean="0">
                <a:solidFill>
                  <a:srgbClr val="F79646"/>
                </a:solidFill>
                <a:latin typeface="Arial Black" pitchFamily="34" charset="0"/>
              </a:rPr>
              <a:t>H</a:t>
            </a:r>
            <a:r>
              <a:rPr lang="en-US" sz="7200" b="1" spc="-300" dirty="0" smtClean="0">
                <a:solidFill>
                  <a:srgbClr val="F79646"/>
                </a:solidFill>
                <a:latin typeface="Arial Black" pitchFamily="34" charset="0"/>
              </a:rPr>
              <a:t>UNGER</a:t>
            </a:r>
            <a:endParaRPr kumimoji="0" lang="en-US" sz="7200" b="1" i="0" u="none" strike="noStrike" kern="1200" cap="none" spc="-30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7" name="TextBox 2"/>
          <p:cNvSpPr txBox="1"/>
          <p:nvPr/>
        </p:nvSpPr>
        <p:spPr>
          <a:xfrm>
            <a:off x="1739835" y="160004"/>
            <a:ext cx="48742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spc="600" dirty="0" smtClean="0">
                <a:latin typeface="Arial Black" pitchFamily="34" charset="0"/>
              </a:rPr>
              <a:t>fight</a:t>
            </a:r>
            <a:endParaRPr lang="en-US" sz="6600" spc="600" dirty="0">
              <a:latin typeface="Arial Black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6060" y="1999082"/>
            <a:ext cx="8148200" cy="43396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role of faculty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If applicable, set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out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coin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container on homeroom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days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Remind students to drop off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spare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change </a:t>
            </a:r>
            <a:r>
              <a:rPr lang="en-US" sz="2000" i="1" u="sng" dirty="0">
                <a:solidFill>
                  <a:schemeClr val="bg1"/>
                </a:solidFill>
              </a:rPr>
              <a:t>and</a:t>
            </a:r>
            <a:r>
              <a:rPr lang="en-US" sz="2000" dirty="0">
                <a:solidFill>
                  <a:schemeClr val="bg1"/>
                </a:solidFill>
              </a:rPr>
              <a:t> to </a:t>
            </a:r>
            <a:r>
              <a:rPr lang="en-US" sz="2000" dirty="0" smtClean="0">
                <a:solidFill>
                  <a:schemeClr val="bg1"/>
                </a:solidFill>
              </a:rPr>
              <a:t>record participation on </a:t>
            </a:r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 smtClean="0">
                <a:solidFill>
                  <a:schemeClr val="bg1"/>
                </a:solidFill>
              </a:rPr>
              <a:t>website </a:t>
            </a:r>
            <a:r>
              <a:rPr lang="en-US" sz="2000" u="sng" dirty="0">
                <a:solidFill>
                  <a:schemeClr val="bg1"/>
                </a:solidFill>
                <a:ea typeface="Calibri" panose="020F0502020204030204" pitchFamily="34" charset="0"/>
              </a:rPr>
              <a:t>http://power-of-change.weebly.com/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107950" indent="-1079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107950" lvl="1" indent="-1079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79646"/>
                </a:solidFill>
                <a:latin typeface="Arial Black" pitchFamily="34" charset="0"/>
              </a:rPr>
              <a:t>GIVE </a:t>
            </a:r>
            <a:r>
              <a:rPr lang="en-US" sz="2800" b="1" dirty="0">
                <a:latin typeface="Arial Black" pitchFamily="34" charset="0"/>
              </a:rPr>
              <a:t>change to </a:t>
            </a:r>
            <a:r>
              <a:rPr lang="en-US" sz="2800" b="1" dirty="0">
                <a:solidFill>
                  <a:srgbClr val="F79646"/>
                </a:solidFill>
                <a:latin typeface="Arial Black" pitchFamily="34" charset="0"/>
              </a:rPr>
              <a:t>MAKE </a:t>
            </a:r>
            <a:r>
              <a:rPr lang="en-US" sz="2800" b="1" dirty="0">
                <a:solidFill>
                  <a:prstClr val="black"/>
                </a:solidFill>
                <a:latin typeface="Arial Black" pitchFamily="34" charset="0"/>
              </a:rPr>
              <a:t>change</a:t>
            </a:r>
            <a:endParaRPr lang="en-US" sz="200" b="1" dirty="0"/>
          </a:p>
          <a:p>
            <a:pPr marL="107950" indent="-1079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Contact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your Student Leader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 if jars need to be emptied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If you know of students at other MA schools who might be interested in launching Power of Change, please direct them to Christi Lee at </a:t>
            </a:r>
            <a:r>
              <a:rPr lang="en-US" sz="2000" u="sng" dirty="0">
                <a:solidFill>
                  <a:schemeClr val="bg1">
                    <a:lumMod val="50000"/>
                  </a:schemeClr>
                </a:solidFill>
              </a:rPr>
              <a:t>powerofchangeproject@gmail.com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79646"/>
                </a:solidFill>
                <a:latin typeface="Arial Black" pitchFamily="34" charset="0"/>
              </a:rPr>
              <a:t>THANK </a:t>
            </a:r>
            <a:r>
              <a:rPr lang="en-US" sz="2800" b="1" dirty="0">
                <a:latin typeface="Arial Black" pitchFamily="34" charset="0"/>
              </a:rPr>
              <a:t>you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Principal, faculty and staff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your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rlv.zcache.com/orange_and_white_gingham_tablecloth_manualwwtablecloth-raa610d244a1d47c194bac985f4165476_zkb6q_324.jpg?rlvnet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2" t="14876" r="15304" b="15312"/>
          <a:stretch/>
        </p:blipFill>
        <p:spPr bwMode="auto">
          <a:xfrm rot="2716915">
            <a:off x="7498155" y="430434"/>
            <a:ext cx="1074992" cy="107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34391"/>
          <a:stretch/>
        </p:blipFill>
        <p:spPr bwMode="auto">
          <a:xfrm>
            <a:off x="8576292" y="503546"/>
            <a:ext cx="167833" cy="96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4" r="50000"/>
          <a:stretch/>
        </p:blipFill>
        <p:spPr bwMode="auto">
          <a:xfrm>
            <a:off x="7322415" y="503546"/>
            <a:ext cx="178656" cy="96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28" y="661889"/>
            <a:ext cx="633377" cy="62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nut 6"/>
          <p:cNvSpPr/>
          <p:nvPr/>
        </p:nvSpPr>
        <p:spPr>
          <a:xfrm>
            <a:off x="7542852" y="489881"/>
            <a:ext cx="971330" cy="971331"/>
          </a:xfrm>
          <a:prstGeom prst="donut">
            <a:avLst>
              <a:gd name="adj" fmla="val 17097"/>
            </a:avLst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7664428" y="600522"/>
            <a:ext cx="728176" cy="638534"/>
          </a:xfrm>
          <a:prstGeom prst="rect">
            <a:avLst/>
          </a:prstGeom>
          <a:noFill/>
        </p:spPr>
        <p:txBody>
          <a:bodyPr spcFirstLastPara="1" wrap="none" numCol="1" rtlCol="0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Power of Change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7616624" y="667631"/>
            <a:ext cx="823784" cy="722371"/>
          </a:xfrm>
          <a:prstGeom prst="rect">
            <a:avLst/>
          </a:prstGeom>
          <a:noFill/>
        </p:spPr>
        <p:txBody>
          <a:bodyPr spcFirstLastPara="1" wrap="none" numCol="1" rtlCol="0">
            <a:prstTxWarp prst="textArchDown">
              <a:avLst/>
            </a:prstTxWarp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•   50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₵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rPr>
              <a:t>Challenge   •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070339" y="1128491"/>
            <a:ext cx="71718" cy="71718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50000"/>
              </a:srgb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30"/>
          <p:cNvSpPr txBox="1"/>
          <p:nvPr/>
        </p:nvSpPr>
        <p:spPr>
          <a:xfrm>
            <a:off x="7974155" y="1085688"/>
            <a:ext cx="2760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50</a:t>
            </a:r>
            <a:r>
              <a:rPr kumimoji="0" lang="en-US" sz="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₵</a:t>
            </a:r>
            <a:endParaRPr kumimoji="0" lang="en-US" sz="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72494" y="0"/>
            <a:ext cx="72489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b="1" spc="-300" dirty="0" smtClean="0">
                <a:solidFill>
                  <a:srgbClr val="F79646"/>
                </a:solidFill>
                <a:latin typeface="Arial Black" pitchFamily="34" charset="0"/>
              </a:rPr>
              <a:t>S</a:t>
            </a:r>
            <a:r>
              <a:rPr lang="en-US" sz="7200" b="1" spc="600" dirty="0" smtClean="0">
                <a:solidFill>
                  <a:srgbClr val="F79646"/>
                </a:solidFill>
                <a:latin typeface="Arial Black" pitchFamily="34" charset="0"/>
              </a:rPr>
              <a:t>CHOOLS</a:t>
            </a:r>
            <a:endParaRPr kumimoji="0" lang="en-US" sz="7200" b="1" i="0" u="none" strike="noStrike" kern="1200" cap="none" spc="60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1487170" y="160004"/>
            <a:ext cx="5647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spc="-300" dirty="0" smtClean="0">
                <a:latin typeface="Arial Black" pitchFamily="34" charset="0"/>
              </a:rPr>
              <a:t>participating</a:t>
            </a:r>
            <a:endParaRPr lang="en-US" sz="6000" spc="-300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2494" y="1999082"/>
            <a:ext cx="4416901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Lexington High School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Attleboro High School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Ipswich High School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Dighton-Rehoboth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Regional High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Belchertown High School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Holliston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Lincoln-Sudbury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Regional High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</a:p>
          <a:p>
            <a:pPr defTabSz="914400"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9395" y="1999082"/>
            <a:ext cx="4106373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Pentucket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Regional High School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Assabet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Valley Regional Technical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High School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South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Shore Charter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Ursuline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Academy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</a:rPr>
              <a:t>Princeton (NJ) High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</a:rPr>
              <a:t>School</a:t>
            </a:r>
          </a:p>
          <a:p>
            <a:pPr marL="115888" indent="-115888" defTabSz="9144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More schools pending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2911" y="5374348"/>
            <a:ext cx="8316033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650" lvl="1" indent="-120650" defTabSz="914400"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rgbClr val="F79646"/>
                </a:solidFill>
                <a:latin typeface="Arial Black" pitchFamily="34" charset="0"/>
              </a:rPr>
              <a:t>SPREAD </a:t>
            </a:r>
            <a:r>
              <a:rPr lang="en-US" sz="2800" b="1" dirty="0" smtClean="0">
                <a:latin typeface="Arial Black" pitchFamily="34" charset="0"/>
              </a:rPr>
              <a:t>the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word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– help others get involved</a:t>
            </a:r>
          </a:p>
          <a:p>
            <a:pPr marL="120650" lvl="1" indent="-120650" defTabSz="914400"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19063" lvl="1" indent="-119063" defTabSz="91440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Made possible with Grants from Youth Service America in partnership with Disney/ABC, Massachusetts Youth Leadership Foundation and 4Imprint’s One by One Program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376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Big Brothers Big Sisters of Massachusetts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Lee</dc:creator>
  <cp:lastModifiedBy>Hewlett-Packard Company</cp:lastModifiedBy>
  <cp:revision>40</cp:revision>
  <cp:lastPrinted>2015-09-16T13:30:27Z</cp:lastPrinted>
  <dcterms:created xsi:type="dcterms:W3CDTF">2015-08-24T13:32:36Z</dcterms:created>
  <dcterms:modified xsi:type="dcterms:W3CDTF">2016-09-01T15:18:09Z</dcterms:modified>
</cp:coreProperties>
</file>