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50" d="100"/>
          <a:sy n="50" d="100"/>
        </p:scale>
        <p:origin x="-1278" y="54"/>
      </p:cViewPr>
      <p:guideLst>
        <p:guide orient="horz" pos="3024"/>
        <p:guide pos="230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571308"/>
            <a:ext cx="6217920" cy="3342640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42853"/>
            <a:ext cx="5486400" cy="2318067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6E60-2D54-4ACD-8EC3-24351ED874D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0175-76D3-4523-92F4-245BF560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9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6E60-2D54-4ACD-8EC3-24351ED874D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0175-76D3-4523-92F4-245BF560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13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511175"/>
            <a:ext cx="1577340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11175"/>
            <a:ext cx="4640580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6E60-2D54-4ACD-8EC3-24351ED874D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0175-76D3-4523-92F4-245BF560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30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6E60-2D54-4ACD-8EC3-24351ED874D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0175-76D3-4523-92F4-245BF560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37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393635"/>
            <a:ext cx="6309360" cy="3993832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425250"/>
            <a:ext cx="6309360" cy="2100262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/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6E60-2D54-4ACD-8EC3-24351ED874D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0175-76D3-4523-92F4-245BF560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847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555875"/>
            <a:ext cx="310896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555875"/>
            <a:ext cx="310896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6E60-2D54-4ACD-8EC3-24351ED874D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0175-76D3-4523-92F4-245BF560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0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511177"/>
            <a:ext cx="630936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353628"/>
            <a:ext cx="3094672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507105"/>
            <a:ext cx="3094672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353628"/>
            <a:ext cx="3109913" cy="1153477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507105"/>
            <a:ext cx="3109913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6E60-2D54-4ACD-8EC3-24351ED874D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0175-76D3-4523-92F4-245BF560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9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6E60-2D54-4ACD-8EC3-24351ED874D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0175-76D3-4523-92F4-245BF560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81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6E60-2D54-4ACD-8EC3-24351ED874D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0175-76D3-4523-92F4-245BF560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08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82397"/>
            <a:ext cx="3703320" cy="6823075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6E60-2D54-4ACD-8EC3-24351ED874D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0175-76D3-4523-92F4-245BF560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0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40080"/>
            <a:ext cx="2359342" cy="224028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82397"/>
            <a:ext cx="3703320" cy="6823075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880360"/>
            <a:ext cx="2359342" cy="5336223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B6E60-2D54-4ACD-8EC3-24351ED874D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40175-76D3-4523-92F4-245BF560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511177"/>
            <a:ext cx="630936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555875"/>
            <a:ext cx="630936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B6E60-2D54-4ACD-8EC3-24351ED874D2}" type="datetimeFigureOut">
              <a:rPr lang="en-US" smtClean="0"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898892"/>
            <a:ext cx="246888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898892"/>
            <a:ext cx="164592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F40175-76D3-4523-92F4-245BF5602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74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"/>
          <p:cNvSpPr txBox="1"/>
          <p:nvPr/>
        </p:nvSpPr>
        <p:spPr>
          <a:xfrm>
            <a:off x="40909" y="7060542"/>
            <a:ext cx="6651180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600" b="1" i="0" u="none" strike="noStrike" kern="1200" cap="none" spc="-30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H</a:t>
            </a:r>
            <a:r>
              <a:rPr kumimoji="0" lang="en-US" sz="9600" b="1" i="0" u="none" strike="noStrike" kern="1200" cap="none" spc="-300" normalizeH="0" baseline="0" noProof="0" dirty="0" smtClean="0">
                <a:ln>
                  <a:noFill/>
                </a:ln>
                <a:solidFill>
                  <a:srgbClr val="F79646"/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UNGER</a:t>
            </a:r>
            <a:endParaRPr kumimoji="0" lang="en-US" sz="9600" b="1" i="0" u="none" strike="noStrike" kern="1200" cap="none" spc="-30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4" name="TextBox 2"/>
          <p:cNvSpPr txBox="1"/>
          <p:nvPr/>
        </p:nvSpPr>
        <p:spPr>
          <a:xfrm>
            <a:off x="1856103" y="7183652"/>
            <a:ext cx="350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7200" spc="300" dirty="0" smtClean="0">
                <a:latin typeface="Arial Black" pitchFamily="34" charset="0"/>
              </a:rPr>
              <a:t>fight</a:t>
            </a:r>
            <a:endParaRPr lang="en-US" sz="7200" spc="300" dirty="0">
              <a:latin typeface="Arial Black" pitchFamily="34" charset="0"/>
            </a:endParaRPr>
          </a:p>
        </p:txBody>
      </p:sp>
      <p:sp>
        <p:nvSpPr>
          <p:cNvPr id="16" name="TextBox 12"/>
          <p:cNvSpPr txBox="1"/>
          <p:nvPr/>
        </p:nvSpPr>
        <p:spPr>
          <a:xfrm>
            <a:off x="100864" y="3607283"/>
            <a:ext cx="42331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i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w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</a:rPr>
              <a:t>hat?</a:t>
            </a:r>
          </a:p>
          <a:p>
            <a:pPr marL="115888" marR="0" lvl="0" indent="-1158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Donate</a:t>
            </a:r>
            <a:r>
              <a:rPr kumimoji="0" lang="en-US" sz="1800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50 cents to </a:t>
            </a:r>
            <a:r>
              <a:rPr kumimoji="0" lang="en-US" sz="18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fight hunger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15888" marR="0" lvl="0" indent="-1158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180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Homeroom which collects the most </a:t>
            </a:r>
            <a:r>
              <a:rPr kumimoji="0" 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wins a donut party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We’re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competing with other MA schools –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let’s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set a high bar!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115888" indent="-115888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Help LHS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win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top title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by raising the most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2800" b="1" spc="-150" dirty="0" smtClean="0">
                <a:solidFill>
                  <a:srgbClr val="F79646"/>
                </a:solidFill>
                <a:latin typeface="Arial Black" pitchFamily="34" charset="0"/>
              </a:rPr>
              <a:t>DONATE </a:t>
            </a:r>
            <a:r>
              <a:rPr lang="en-US" sz="2800" b="1" spc="-150" dirty="0" smtClean="0">
                <a:latin typeface="Arial Black" pitchFamily="34" charset="0"/>
              </a:rPr>
              <a:t>now</a:t>
            </a:r>
            <a:endParaRPr lang="en-US" sz="400" b="1" spc="-150" dirty="0" smtClean="0"/>
          </a:p>
          <a:p>
            <a:pPr marL="115888" lvl="0" indent="-115888">
              <a:buFont typeface="Arial" pitchFamily="34" charset="0"/>
              <a:buChar char="•"/>
            </a:pPr>
            <a:endParaRPr kumimoji="0" lang="en-US" sz="400" b="0" i="0" u="none" strike="noStrike" kern="1200" cap="none" spc="0" normalizeH="0" baseline="0" noProof="0" dirty="0" smtClean="0">
              <a:ln>
                <a:noFill/>
              </a:ln>
              <a:solidFill>
                <a:sysClr val="window" lastClr="FFFFFF">
                  <a:lumMod val="65000"/>
                </a:sys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8" name="TextBox 1"/>
          <p:cNvSpPr txBox="1"/>
          <p:nvPr/>
        </p:nvSpPr>
        <p:spPr>
          <a:xfrm>
            <a:off x="-15427" y="-132793"/>
            <a:ext cx="7332457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800" b="1" spc="-300" dirty="0" smtClean="0">
                <a:solidFill>
                  <a:srgbClr val="F79646"/>
                </a:solidFill>
                <a:latin typeface="Arial Black" pitchFamily="34" charset="0"/>
              </a:rPr>
              <a:t>C</a:t>
            </a:r>
            <a:r>
              <a:rPr lang="en-US" sz="7200" b="1" spc="-300" dirty="0" smtClean="0">
                <a:solidFill>
                  <a:srgbClr val="F79646"/>
                </a:solidFill>
                <a:latin typeface="Arial Black" pitchFamily="34" charset="0"/>
              </a:rPr>
              <a:t>HALLENGE?</a:t>
            </a:r>
            <a:endParaRPr kumimoji="0" lang="en-US" sz="7200" b="1" i="0" u="none" strike="noStrike" kern="1200" cap="none" spc="-300" normalizeH="0" baseline="0" noProof="0" dirty="0">
              <a:ln>
                <a:noFill/>
              </a:ln>
              <a:solidFill>
                <a:srgbClr val="F79646"/>
              </a:solidFill>
              <a:effectLst/>
              <a:uLnTx/>
              <a:uFillTx/>
              <a:latin typeface="Arial Black" pitchFamily="34" charset="0"/>
            </a:endParaRPr>
          </a:p>
        </p:txBody>
      </p:sp>
      <p:sp>
        <p:nvSpPr>
          <p:cNvPr id="19" name="TextBox 2"/>
          <p:cNvSpPr txBox="1"/>
          <p:nvPr/>
        </p:nvSpPr>
        <p:spPr>
          <a:xfrm>
            <a:off x="1474774" y="6469"/>
            <a:ext cx="487422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spc="-150" dirty="0">
                <a:latin typeface="Arial Black" pitchFamily="34" charset="0"/>
              </a:rPr>
              <a:t>u</a:t>
            </a:r>
            <a:r>
              <a:rPr lang="en-US" sz="6600" spc="-150" dirty="0" smtClean="0">
                <a:latin typeface="Arial Black" pitchFamily="34" charset="0"/>
              </a:rPr>
              <a:t>p for a</a:t>
            </a:r>
            <a:endParaRPr lang="en-US" sz="6600" spc="-150" dirty="0">
              <a:latin typeface="Arial Black" pitchFamily="34" charset="0"/>
            </a:endParaRPr>
          </a:p>
        </p:txBody>
      </p:sp>
      <p:pic>
        <p:nvPicPr>
          <p:cNvPr id="34" name="Picture 4" descr="http://rlv.zcache.com/orange_and_white_gingham_tablecloth_manualwwtablecloth-raa610d244a1d47c194bac985f4165476_zkb6q_324.jpg?rlvnet=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2" t="14876" r="15304" b="15312"/>
          <a:stretch/>
        </p:blipFill>
        <p:spPr bwMode="auto">
          <a:xfrm rot="2716915">
            <a:off x="4586227" y="2328127"/>
            <a:ext cx="2059658" cy="2059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4249513" y="2442025"/>
            <a:ext cx="2723961" cy="1867669"/>
            <a:chOff x="4249513" y="2442025"/>
            <a:chExt cx="2723961" cy="1867669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5619" y="2771587"/>
              <a:ext cx="1213534" cy="12019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Donut 27"/>
            <p:cNvSpPr/>
            <p:nvPr/>
          </p:nvSpPr>
          <p:spPr>
            <a:xfrm>
              <a:off x="4671864" y="2442025"/>
              <a:ext cx="1861045" cy="1861045"/>
            </a:xfrm>
            <a:prstGeom prst="donut">
              <a:avLst>
                <a:gd name="adj" fmla="val 17097"/>
              </a:avLst>
            </a:prstGeom>
            <a:solidFill>
              <a:sysClr val="window" lastClr="FFFFFF">
                <a:lumMod val="75000"/>
              </a:sysClr>
            </a:solidFill>
            <a:ln w="25400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04802" y="2654011"/>
              <a:ext cx="1395167" cy="1223414"/>
            </a:xfrm>
            <a:prstGeom prst="rect">
              <a:avLst/>
            </a:prstGeom>
            <a:noFill/>
          </p:spPr>
          <p:txBody>
            <a:bodyPr wrap="none" rtlCol="0">
              <a:prstTxWarp prst="textArchUp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glow rad="101600">
                      <a:prstClr val="white">
                        <a:alpha val="60000"/>
                      </a:prstClr>
                    </a:glow>
                  </a:effectLst>
                  <a:uLnTx/>
                  <a:uFillTx/>
                </a:rPr>
                <a:t>Power of Change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813211" y="2782589"/>
              <a:ext cx="1578349" cy="1384045"/>
            </a:xfrm>
            <a:prstGeom prst="rect">
              <a:avLst/>
            </a:prstGeom>
            <a:noFill/>
          </p:spPr>
          <p:txBody>
            <a:bodyPr wrap="none" rtlCol="0">
              <a:prstTxWarp prst="textArchDown">
                <a:avLst/>
              </a:prstTxWarp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glow rad="101600">
                      <a:prstClr val="white">
                        <a:alpha val="60000"/>
                      </a:prstClr>
                    </a:glow>
                  </a:effectLst>
                  <a:uLnTx/>
                  <a:uFillTx/>
                </a:rPr>
                <a:t>•   50</a:t>
              </a:r>
              <a:r>
                <a:rPr kumimoji="0" lang="en-US" sz="3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glow rad="101600">
                      <a:prstClr val="white">
                        <a:alpha val="60000"/>
                      </a:prstClr>
                    </a:glow>
                  </a:effectLst>
                  <a:uLnTx/>
                  <a:uFillTx/>
                </a:rPr>
                <a:t>₵ </a:t>
              </a:r>
              <a:r>
                <a:rPr kumimoji="0" lang="en-US" sz="40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>
                    <a:glow rad="101600">
                      <a:prstClr val="white">
                        <a:alpha val="60000"/>
                      </a:prstClr>
                    </a:glow>
                  </a:effectLst>
                  <a:uLnTx/>
                  <a:uFillTx/>
                </a:rPr>
                <a:t>Challenge   •</a:t>
              </a:r>
              <a:endParaRPr kumimoji="0" lang="en-US" sz="40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01600">
                    <a:prstClr val="white">
                      <a:alpha val="60000"/>
                    </a:prstClr>
                  </a:glow>
                </a:effectLst>
                <a:uLnTx/>
                <a:uFillTx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5576843" y="3621108"/>
              <a:ext cx="354584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50</a:t>
              </a:r>
              <a:r>
                <a:rPr kumimoji="0" lang="en-US" sz="7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rPr>
                <a:t>₵</a:t>
              </a:r>
              <a:endParaRPr kumimoji="0" lang="en-US" sz="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pic>
          <p:nvPicPr>
            <p:cNvPr id="32" name="Picture 6" descr="http://www.clipartbest.com/cliparts/4cb/KkE/4cbKkEnni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0000" r="34391"/>
            <a:stretch/>
          </p:blipFill>
          <p:spPr bwMode="auto">
            <a:xfrm>
              <a:off x="6651911" y="2468207"/>
              <a:ext cx="321563" cy="1841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3" name="Picture 6" descr="http://www.clipartbest.com/cliparts/4cb/KkE/4cbKkEnni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3384" r="50000"/>
            <a:stretch/>
          </p:blipFill>
          <p:spPr bwMode="auto">
            <a:xfrm>
              <a:off x="4249513" y="2468207"/>
              <a:ext cx="342301" cy="184148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9" name="Rectangle 2"/>
          <p:cNvSpPr>
            <a:spLocks noChangeArrowheads="1"/>
          </p:cNvSpPr>
          <p:nvPr/>
        </p:nvSpPr>
        <p:spPr bwMode="auto">
          <a:xfrm>
            <a:off x="0" y="0"/>
            <a:ext cx="731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00864" y="1631453"/>
            <a:ext cx="4835620" cy="1970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>
              <a:defRPr/>
            </a:pPr>
            <a:r>
              <a:rPr lang="en-US" sz="2000" b="1" i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why?</a:t>
            </a:r>
            <a:endParaRPr lang="en-US" sz="2000" b="1" i="1" dirty="0">
              <a:solidFill>
                <a:schemeClr val="bg1">
                  <a:lumMod val="65000"/>
                </a:schemeClr>
              </a:solidFill>
              <a:latin typeface="Arial Black" panose="020B0A04020102020204" pitchFamily="34" charset="0"/>
            </a:endParaRPr>
          </a:p>
          <a:p>
            <a:pPr marL="115888" lvl="0" indent="-115888" defTabSz="914400"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bg1">
                    <a:lumMod val="65000"/>
                  </a:schemeClr>
                </a:solidFill>
              </a:rPr>
              <a:t>1 in 9 people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 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in Eastern MA is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food insecure</a:t>
            </a:r>
          </a:p>
          <a:p>
            <a:pPr marL="115888" lvl="0" indent="-115888" defTabSz="914400"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bg1">
                    <a:lumMod val="65000"/>
                  </a:schemeClr>
                </a:solidFill>
              </a:rPr>
              <a:t>125,000 children </a:t>
            </a:r>
            <a:r>
              <a:rPr lang="en-US" sz="1800" dirty="0" smtClean="0">
                <a:solidFill>
                  <a:schemeClr val="bg1">
                    <a:lumMod val="65000"/>
                  </a:schemeClr>
                </a:solidFill>
              </a:rPr>
              <a:t>are at </a:t>
            </a:r>
            <a:r>
              <a:rPr lang="en-US" sz="1800" dirty="0">
                <a:solidFill>
                  <a:schemeClr val="bg1">
                    <a:lumMod val="65000"/>
                  </a:schemeClr>
                </a:solidFill>
              </a:rPr>
              <a:t>risk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Teens have the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power to make change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marL="115888" lvl="0" indent="-115888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50 cents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can provide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</a:rPr>
              <a:t>1-1/2 meals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2800" b="1" spc="-150" dirty="0" smtClean="0">
                <a:solidFill>
                  <a:srgbClr val="F79646"/>
                </a:solidFill>
                <a:latin typeface="Arial Black" pitchFamily="34" charset="0"/>
              </a:rPr>
              <a:t>MAKE </a:t>
            </a:r>
            <a:r>
              <a:rPr lang="en-US" sz="2800" b="1" spc="-150" dirty="0" smtClean="0">
                <a:latin typeface="Arial Black" pitchFamily="34" charset="0"/>
              </a:rPr>
              <a:t>a difference</a:t>
            </a:r>
            <a:endParaRPr lang="en-US" sz="400" b="1" spc="-150" dirty="0" smtClean="0"/>
          </a:p>
        </p:txBody>
      </p:sp>
      <p:sp>
        <p:nvSpPr>
          <p:cNvPr id="44" name="TextBox 12"/>
          <p:cNvSpPr txBox="1"/>
          <p:nvPr/>
        </p:nvSpPr>
        <p:spPr>
          <a:xfrm>
            <a:off x="100864" y="6168618"/>
            <a:ext cx="423313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i="1" dirty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w</a:t>
            </a:r>
            <a:r>
              <a:rPr lang="en-US" sz="2000" b="1" i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hen and where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</a:rPr>
              <a:t>?</a:t>
            </a:r>
          </a:p>
          <a:p>
            <a:pPr marL="115888" indent="-115888">
              <a:buFont typeface="Arial" pitchFamily="34" charset="0"/>
              <a:buChar char="•"/>
            </a:pPr>
            <a:r>
              <a:rPr lang="en-US" sz="2800" b="1" spc="-150" dirty="0" smtClean="0">
                <a:solidFill>
                  <a:srgbClr val="F79646"/>
                </a:solidFill>
                <a:latin typeface="Arial Black" pitchFamily="34" charset="0"/>
              </a:rPr>
              <a:t>SEPT </a:t>
            </a:r>
            <a:r>
              <a:rPr lang="en-US" sz="2800" b="1" spc="-150" dirty="0" smtClean="0">
                <a:latin typeface="Arial Black" pitchFamily="34" charset="0"/>
              </a:rPr>
              <a:t>28 – </a:t>
            </a:r>
            <a:r>
              <a:rPr lang="en-US" sz="2800" b="1" spc="-150" dirty="0" smtClean="0">
                <a:solidFill>
                  <a:srgbClr val="F79646"/>
                </a:solidFill>
                <a:latin typeface="Arial Black" pitchFamily="34" charset="0"/>
              </a:rPr>
              <a:t>OCT </a:t>
            </a:r>
            <a:r>
              <a:rPr lang="en-US" sz="2800" b="1" spc="-150" dirty="0" smtClean="0">
                <a:latin typeface="Arial Black" pitchFamily="34" charset="0"/>
              </a:rPr>
              <a:t>3</a:t>
            </a:r>
            <a:r>
              <a:rPr lang="en-US" sz="2800" spc="-150" dirty="0" smtClean="0">
                <a:latin typeface="Arial Black" pitchFamily="34" charset="0"/>
              </a:rPr>
              <a:t>0</a:t>
            </a:r>
          </a:p>
          <a:p>
            <a:pPr marL="115888" lvl="0" indent="-115888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Collection boxes in each homeroom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5" name="TextBox 12"/>
          <p:cNvSpPr txBox="1"/>
          <p:nvPr/>
        </p:nvSpPr>
        <p:spPr>
          <a:xfrm>
            <a:off x="4210552" y="5198044"/>
            <a:ext cx="3065687" cy="1862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i="1" dirty="0" smtClean="0">
                <a:solidFill>
                  <a:schemeClr val="bg1">
                    <a:lumMod val="65000"/>
                  </a:schemeClr>
                </a:solidFill>
                <a:latin typeface="Arial Black" panose="020B0A04020102020204" pitchFamily="34" charset="0"/>
              </a:rPr>
              <a:t>how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</a:rPr>
              <a:t>?</a:t>
            </a:r>
          </a:p>
          <a:p>
            <a:pPr marL="107950" lvl="0" indent="-107950" defTabSz="966612">
              <a:buFont typeface="Arial" panose="020B0604020202020204" pitchFamily="34" charset="0"/>
              <a:buChar char="•"/>
            </a:pPr>
            <a:r>
              <a:rPr lang="en-US" sz="1903" dirty="0" smtClean="0">
                <a:solidFill>
                  <a:prstClr val="white">
                    <a:lumMod val="65000"/>
                  </a:prstClr>
                </a:solidFill>
              </a:rPr>
              <a:t>Drop off your spare change</a:t>
            </a:r>
            <a:endParaRPr lang="en-US" sz="1903" dirty="0">
              <a:solidFill>
                <a:prstClr val="white">
                  <a:lumMod val="65000"/>
                </a:prstClr>
              </a:solidFill>
            </a:endParaRPr>
          </a:p>
          <a:p>
            <a:pPr marL="107950" indent="-107950">
              <a:buFont typeface="Arial" panose="020B0604020202020204" pitchFamily="34" charset="0"/>
              <a:buChar char="•"/>
            </a:pPr>
            <a:r>
              <a:rPr lang="en-US" sz="2200" b="1" spc="-150" dirty="0" smtClean="0">
                <a:solidFill>
                  <a:srgbClr val="F79646"/>
                </a:solidFill>
                <a:latin typeface="Arial Black" pitchFamily="34" charset="0"/>
              </a:rPr>
              <a:t>CHALLENGE </a:t>
            </a:r>
            <a:r>
              <a:rPr lang="en-US" sz="2200" b="1" spc="-150" dirty="0" smtClean="0">
                <a:latin typeface="Arial Black" pitchFamily="34" charset="0"/>
              </a:rPr>
              <a:t>friends</a:t>
            </a:r>
            <a:endParaRPr lang="en-US" sz="2200" b="1" spc="-150" dirty="0">
              <a:latin typeface="Arial Black" pitchFamily="34" charset="0"/>
            </a:endParaRPr>
          </a:p>
          <a:p>
            <a:pPr marL="107950" indent="-1079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Check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out </a:t>
            </a:r>
            <a:r>
              <a:rPr lang="en-US" u="sng" dirty="0">
                <a:solidFill>
                  <a:schemeClr val="bg1">
                    <a:lumMod val="65000"/>
                  </a:schemeClr>
                </a:solidFill>
                <a:ea typeface="Calibri" panose="020F0502020204030204" pitchFamily="34" charset="0"/>
              </a:rPr>
              <a:t>http://power-of-change.weebly.com</a:t>
            </a:r>
            <a:r>
              <a:rPr lang="en-US" u="sng" dirty="0" smtClean="0">
                <a:solidFill>
                  <a:schemeClr val="bg1">
                    <a:lumMod val="65000"/>
                  </a:schemeClr>
                </a:solidFill>
                <a:ea typeface="Calibri" panose="020F0502020204030204" pitchFamily="34" charset="0"/>
              </a:rPr>
              <a:t>/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for more info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45833" y="9153155"/>
            <a:ext cx="70644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donations will be directed to a regional food bank. Special thanks to Principal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faculty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staff of Lexington </a:t>
            </a:r>
            <a:r>
              <a:rPr lang="en-US" sz="1200" smtClean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High School </a:t>
            </a:r>
            <a:r>
              <a:rPr lang="en-US" sz="1200" smtClean="0">
                <a:solidFill>
                  <a:schemeClr val="bg1">
                    <a:lumMod val="6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their support.</a:t>
            </a:r>
            <a:endParaRPr lang="en-US" sz="1200" dirty="0">
              <a:solidFill>
                <a:schemeClr val="bg1">
                  <a:lumMod val="6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"/>
          <p:cNvSpPr txBox="1"/>
          <p:nvPr/>
        </p:nvSpPr>
        <p:spPr>
          <a:xfrm rot="16200000">
            <a:off x="5905205" y="7852047"/>
            <a:ext cx="17879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600" spc="-150" dirty="0" smtClean="0">
                <a:latin typeface="Arial Black" pitchFamily="34" charset="0"/>
              </a:rPr>
              <a:t>now</a:t>
            </a:r>
            <a:endParaRPr lang="en-US" sz="5600" spc="-15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205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213</TotalTime>
  <Words>125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Big Brothers Big Sisters of Massachusetts Bay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Kenneth Lee</dc:creator>
  <cp:lastModifiedBy>Hewlett-Packard Company</cp:lastModifiedBy>
  <cp:revision>17</cp:revision>
  <dcterms:created xsi:type="dcterms:W3CDTF">2015-07-09T14:09:21Z</dcterms:created>
  <dcterms:modified xsi:type="dcterms:W3CDTF">2016-09-02T11:23:36Z</dcterms:modified>
</cp:coreProperties>
</file>